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2" r:id="rId11"/>
    <p:sldId id="407" r:id="rId12"/>
    <p:sldId id="408" r:id="rId13"/>
    <p:sldId id="440" r:id="rId14"/>
    <p:sldId id="411" r:id="rId15"/>
    <p:sldId id="441" r:id="rId16"/>
    <p:sldId id="460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61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Jontraye Davis" initials="JD" lastIdx="3" clrIdx="3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92D050"/>
    <a:srgbClr val="660033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6" autoAdjust="0"/>
    <p:restoredTop sz="78676" autoAdjust="0"/>
  </p:normalViewPr>
  <p:slideViewPr>
    <p:cSldViewPr>
      <p:cViewPr varScale="1">
        <p:scale>
          <a:sx n="53" d="100"/>
          <a:sy n="53" d="100"/>
        </p:scale>
        <p:origin x="5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Open-Label Extension studies are also conducted to collect additional information about the product, like about safety and adherence.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e-placebo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angenamuthi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umthelela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betshela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bengayisebenzisi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weminyaka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ababesebenzisa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kukahhafu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Ku-ASPIRE,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kwabonakala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ngokungaphezulu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kokuthathu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Abasebenzi bocwaningo bazogcina ulwazi ngabesifazane ocwaningweni luyimfihlo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kodwa bakhona ukuxoxa ngoHOPE bese bephendula noma imiphi imibuzo ophathina noma amalungu omphakathi abanayo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uma kudingeka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Ngokubaseka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ophathina kanye namalunga omphakathi ayasiza nawo ukulwisana neHIV/AIDS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  <a:t>Olunye ucwaningo oluhlole iringi yesitho sowesifazane sangasese sangaphambili idapivirine, olubizwa nge IPM-027 (Ucwaningo lweringi), yaveza imiphumela ecishe ifane.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Lenqubo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ibandakanya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izishayamthetho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eziningi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nokuvunywa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okuqondene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ngakunye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Open-Label Extension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luyaqhutshwa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ukuqoqa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njengokuphepha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1015663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latin typeface="Calibri" panose="020F0502020204030204" pitchFamily="34" charset="0"/>
              </a:rPr>
              <a:t>Overview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Luzothatha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esingakanani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latin typeface="Calibri" panose="020F0502020204030204" pitchFamily="34" charset="0"/>
              </a:rPr>
              <a:t>? </a:t>
            </a:r>
            <a:r>
              <a:rPr lang="en-US" sz="3200" b="1" dirty="0" err="1">
                <a:latin typeface="Calibri" panose="020F0502020204030204" pitchFamily="34" charset="0"/>
              </a:rPr>
              <a:t>Ukuvakasha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ocwaningweni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kuzoba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kangaki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645" y="1891490"/>
            <a:ext cx="5576771" cy="4276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ongenelayo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esingangonyaka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ezinyangeni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kwezinyanga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kwalokho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2207994"/>
            <a:ext cx="3353091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8" y="228600"/>
            <a:ext cx="8636661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kuHOPE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8006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equkethe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ukuyisebenzisa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752600"/>
            <a:ext cx="3072650" cy="4285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Bazocelwa </a:t>
            </a:r>
            <a:r>
              <a:rPr lang="en-US" b="1" dirty="0" err="1">
                <a:latin typeface="Calibri" panose="020F0502020204030204" pitchFamily="34" charset="0"/>
              </a:rPr>
              <a:t>ukuthi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benzeni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abangenele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5558"/>
            <a:ext cx="4265007" cy="3890442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bazomenywa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bajoyine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ngokujwayelekile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ekuvakasheni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kwasocwaningeni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okuhleliwe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11"/>
            <a:ext cx="4489704" cy="2993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10" y="2133600"/>
            <a:ext cx="7924800" cy="3729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nokuzikhethela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ukusebensiza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enedapivirine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bangajoyina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akukhathalekile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bakhetha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cha.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0"/>
            <a:ext cx="8977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26945" cy="2667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abakhetha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nemiyalelo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becelwa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600" y="89638"/>
            <a:ext cx="960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933" y="1981200"/>
            <a:ext cx="5251076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ngisho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esejoyinile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Khumbula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ingavikela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ikwi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HIV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isetshenziswa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0"/>
            <a:ext cx="929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261471"/>
          </a:xfrm>
        </p:spPr>
        <p:txBody>
          <a:bodyPr/>
          <a:lstStyle/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nokuziphatha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kwezocansi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Bathole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kokunciphisa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Basebenzise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zokuhlela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ukuvimbela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10901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718671"/>
          </a:xfrm>
        </p:spPr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babe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kwaselebhu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kubandakanya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neHIV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amasampula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izinwele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namaswabhu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76" y="119896"/>
            <a:ext cx="9067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3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2" y="2293256"/>
            <a:ext cx="6226637" cy="296454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ukungangeneli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uzobuzwa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uzimisele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kungani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" y="2667000"/>
            <a:ext cx="268833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95" y="1805294"/>
            <a:ext cx="4468821" cy="39286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bengenela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kuncike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ekutheni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lusaqhubeka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besahlangabezana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zokufaneleka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" y="2514600"/>
            <a:ext cx="4269105" cy="2846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Yathini </a:t>
            </a:r>
            <a:r>
              <a:rPr lang="en-US" b="1" dirty="0" err="1">
                <a:latin typeface="Calibri" panose="020F0502020204030204" pitchFamily="34" charset="0"/>
              </a:rPr>
              <a:t>imiphumela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yocwaningo</a:t>
            </a:r>
            <a:r>
              <a:rPr lang="en-US" b="1" dirty="0">
                <a:latin typeface="Calibri" panose="020F0502020204030204" pitchFamily="34" charset="0"/>
              </a:rPr>
              <a:t> u-ASPIRE?</a:t>
            </a: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018955" y="1719480"/>
            <a:ext cx="5125045" cy="44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Sekukonke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uASPIRE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(MTN-020)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yavimbela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okungenani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okukodwa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kokuthathu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kokutheleleka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7897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bokubamba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HOPE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kunokufana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-ASPIRE: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unokungakhululeki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ubuhlungu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ukhishwa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ingazwakala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ingabakhululi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nokulunywa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uketshezi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oluphumayo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izimpawu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184" y="1733133"/>
            <a:ext cx="8756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nezinqubo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uphathina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angayizwa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750227"/>
            <a:ext cx="5638800" cy="42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Kwisehlakalo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esingavamile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ungaqala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uqhubeka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bangakuphathi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bakubandlulule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ngokubamba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816" y="1824054"/>
            <a:ext cx="2712955" cy="406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40834"/>
            <a:ext cx="4546616" cy="4178966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ubambe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etholakale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iphephile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ngempumelelo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ekuvimbeni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29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9" y="1600200"/>
            <a:ext cx="5308617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bazothola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okubheka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/STI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nokwelashwa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ukwedluliselwa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kudingeka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7" y="6248400"/>
            <a:ext cx="1289889" cy="4450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81200"/>
            <a:ext cx="2712955" cy="4072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Bangenzani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ophathina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namalungu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omphakathi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95" y="1828800"/>
            <a:ext cx="8684607" cy="2286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ukunquma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bayajoyina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bayayisebenzisa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kungukuzikhethela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komuntu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bayagqugquzelwa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ukuxoxa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ngezinqumo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ababalulekile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208" y="4230415"/>
            <a:ext cx="3688400" cy="246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800" y="182880"/>
            <a:ext cx="5994416" cy="40386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1004892"/>
            <a:ext cx="5029199" cy="3124200"/>
          </a:xfrm>
        </p:spPr>
        <p:txBody>
          <a:bodyPr/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471647" cy="2209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Njengakwezinye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yayiphephile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ayizange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zempilo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eziqavile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0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en-US" sz="3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1771"/>
            <a:ext cx="8700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0600" y="1329692"/>
            <a:ext cx="4165616" cy="5100828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Lena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impumelelo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ebingeke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yenzeke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ngaphandle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kokuzinikela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kwabambiqhaza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4713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9706"/>
            <a:ext cx="3042168" cy="456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yedapivirine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izotholakala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emiphakathini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yethu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" y="1916325"/>
            <a:ext cx="5284694" cy="40340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I-IPM,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iqembu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eyasungula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nohulumeni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yethu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Asazi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izophasiswa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esingakanani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lenqubo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ivamise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iminyaka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eminingana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01" y="1638646"/>
            <a:ext cx="4453499" cy="4528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Lwenziwelwani </a:t>
            </a:r>
            <a:r>
              <a:rPr lang="en-US" sz="4000" b="1" dirty="0" err="1">
                <a:latin typeface="Calibri" panose="020F0502020204030204" pitchFamily="34" charset="0"/>
              </a:rPr>
              <a:t>ucwaningo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lwaHOPE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3600"/>
            <a:ext cx="7848601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U-HOPE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oluyi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Open-Label Extension (OLE),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lwakhelwe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kumkhiqizo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osebenzayo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" y="1066800"/>
            <a:ext cx="5127811" cy="5943600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esemqoka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okuphuthumayo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evezwe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11" y="358914"/>
            <a:ext cx="8586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Lwenziwelwani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64" y="1810972"/>
            <a:ext cx="3097036" cy="431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950569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Ubani </a:t>
            </a:r>
            <a:r>
              <a:rPr lang="en-US" b="1" dirty="0" err="1">
                <a:latin typeface="Calibri" panose="020F0502020204030204" pitchFamily="34" charset="0"/>
              </a:rPr>
              <a:t>okufanele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socwaningweni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84" y="1981200"/>
            <a:ext cx="5060985" cy="41864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Okwamanje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ababebambe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u ASPIRE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abazobhekelelwa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baqonde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bevuma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3120307"/>
            <a:ext cx="388958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1564"/>
            <a:ext cx="5181600" cy="4406063"/>
          </a:xfrm>
        </p:spPr>
        <p:txBody>
          <a:bodyPr/>
          <a:lstStyle/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sesimeni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esihle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bangancelisi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ibele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ukuqinisekisa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okufanele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socwaningweni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766542"/>
            <a:ext cx="3487214" cy="23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0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73C85-87F1-4137-B854-46B5146FE48F}"/>
</file>

<file path=customXml/itemProps3.xml><?xml version="1.0" encoding="utf-8"?>
<ds:datastoreItem xmlns:ds="http://schemas.openxmlformats.org/officeDocument/2006/customXml" ds:itemID="{8D452F35-845F-4E8C-B7E4-65B73AAB2E6A}">
  <ds:schemaRefs>
    <ds:schemaRef ds:uri="E6E80880-BE38-4DD8-99DA-434F2D03D560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e6e80880-be38-4dd8-99da-434f2d03d560"/>
    <ds:schemaRef ds:uri="http://schemas.microsoft.com/office/2006/documentManagement/types"/>
    <ds:schemaRef ds:uri="0cdb9d7b-3bdb-4b1c-be50-7737cb6ee7a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12B1331-C4B5-4C99-93EB-A215E4E9648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</TotalTime>
  <Words>912</Words>
  <Application>Microsoft Office PowerPoint</Application>
  <PresentationFormat>On-screen Show (4:3)</PresentationFormat>
  <Paragraphs>103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</vt:lpstr>
      <vt:lpstr>Yathini imiphumela  yocwaningo u-ASPIRE?</vt:lpstr>
      <vt:lpstr>Njengakwezinye izindlela zokuvikela, iringi isebenza kuphela uma isetshenziswa ngendlela nanjalo. Iringi yayiphephile futhi, kuchaza ukuthi ayizange ibange izinkinga zempilo eziqavile. </vt:lpstr>
      <vt:lpstr>Lena impumelelo enkulu kakhulu ebingeke yenzeke ngaphandle kokuzinikela kwabambiqhaza bocwaningo lwethu.</vt:lpstr>
      <vt:lpstr>Ngabe iringi yedapivirine yesitho sowesifazane sangasese sangaphambili izotholakala nini emiphakathini yethu?</vt:lpstr>
      <vt:lpstr>Lwenziwelwani ucwaningo lwaHOPE?</vt:lpstr>
      <vt:lpstr>Inhloso esemqoka yocwaningo lwe uHOPE ukunika ababambiqhaza ukufinyelela okuphuthumayo kwiringi yesitho sowesifazane sangasese sangaphambili enedapivirine, evezwe njengephephile futhi enciphisa ubungozi bokuthola iHIV. </vt:lpstr>
      <vt:lpstr>Ubani okufanele ukuba  socwaningweni uHOPE?</vt:lpstr>
      <vt:lpstr>PowerPoint Presentation</vt:lpstr>
      <vt:lpstr>Luzothatha isikhathi esingakanani ucwaningo? Ukuvakasha ocwaningweni kuzoba kangaki?</vt:lpstr>
      <vt:lpstr>Ngabe amaringi esitho sangasese sabesifazane sangaphambili anjani kuHOPE?</vt:lpstr>
      <vt:lpstr>Bazocelwa ukuthi benzeni abesifazane abangenele uHOPE?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Kwenzekani ngabesifazane abanqaba ukungeniswa kuHOPE?</vt:lpstr>
      <vt:lpstr>Kwenzekani ngabesifazane abanqaba ukungeniswa kuHOPE?</vt:lpstr>
      <vt:lpstr>Ibuphi ubungozi?  </vt:lpstr>
      <vt:lpstr>Ibuphi ubungozi?  </vt:lpstr>
      <vt:lpstr>Ibuphi ubungozi?  </vt:lpstr>
      <vt:lpstr>Iziphi izinzuzo?</vt:lpstr>
      <vt:lpstr>Iziphi izinzuzo?</vt:lpstr>
      <vt:lpstr>Bangenzani ophathina  namalungu omphakathi?  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359</cp:revision>
  <cp:lastPrinted>2014-09-26T13:04:48Z</cp:lastPrinted>
  <dcterms:created xsi:type="dcterms:W3CDTF">2008-01-29T12:38:48Z</dcterms:created>
  <dcterms:modified xsi:type="dcterms:W3CDTF">2017-01-18T19:09:25Z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